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83" r:id="rId5"/>
    <p:sldId id="266" r:id="rId6"/>
    <p:sldId id="280" r:id="rId7"/>
    <p:sldId id="281" r:id="rId8"/>
    <p:sldId id="267" r:id="rId9"/>
    <p:sldId id="260" r:id="rId10"/>
    <p:sldId id="276" r:id="rId11"/>
    <p:sldId id="277" r:id="rId12"/>
    <p:sldId id="279" r:id="rId13"/>
    <p:sldId id="274" r:id="rId14"/>
    <p:sldId id="275" r:id="rId15"/>
    <p:sldId id="261" r:id="rId16"/>
    <p:sldId id="269" r:id="rId17"/>
    <p:sldId id="271" r:id="rId18"/>
    <p:sldId id="262" r:id="rId19"/>
    <p:sldId id="263" r:id="rId20"/>
    <p:sldId id="264" r:id="rId21"/>
    <p:sldId id="28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94224"/>
  </p:normalViewPr>
  <p:slideViewPr>
    <p:cSldViewPr snapToGrid="0" snapToObjects="1">
      <p:cViewPr>
        <p:scale>
          <a:sx n="89" d="100"/>
          <a:sy n="89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dirty="0" smtClean="0"/>
              <a:t>Crystal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snow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ball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369" y="2263514"/>
            <a:ext cx="4578947" cy="2458388"/>
          </a:xfrm>
        </p:spPr>
        <p:txBody>
          <a:bodyPr/>
          <a:lstStyle/>
          <a:p>
            <a:r>
              <a:rPr lang="en-US" dirty="0" smtClean="0"/>
              <a:t>Need Glass-like material</a:t>
            </a:r>
          </a:p>
          <a:p>
            <a:pPr lvl="1"/>
            <a:r>
              <a:rPr lang="en-US" dirty="0" smtClean="0"/>
              <a:t>Original way of simple environment mapping provides ‘static’ refraction, and no reflection.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"/>
          <a:stretch/>
        </p:blipFill>
        <p:spPr>
          <a:xfrm>
            <a:off x="940444" y="2263514"/>
            <a:ext cx="4639629" cy="344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8" y="2263514"/>
            <a:ext cx="4768127" cy="3538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0" y="2263514"/>
            <a:ext cx="4764815" cy="35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326" y="2222288"/>
            <a:ext cx="4115959" cy="1088072"/>
          </a:xfrm>
        </p:spPr>
        <p:txBody>
          <a:bodyPr/>
          <a:lstStyle/>
          <a:p>
            <a:r>
              <a:rPr lang="en-US" dirty="0" smtClean="0"/>
              <a:t>Fresnel reflection</a:t>
            </a:r>
          </a:p>
          <a:p>
            <a:pPr lvl="1"/>
            <a:r>
              <a:rPr lang="en-US" b="1" dirty="0" err="1"/>
              <a:t>Schlick's</a:t>
            </a:r>
            <a:r>
              <a:rPr lang="en-US" b="1" dirty="0"/>
              <a:t> </a:t>
            </a:r>
            <a:r>
              <a:rPr lang="en-US" b="1" dirty="0" smtClean="0"/>
              <a:t>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5" y="3310360"/>
            <a:ext cx="37211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2338087"/>
            <a:ext cx="3424027" cy="2635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14" y="2338087"/>
            <a:ext cx="3391382" cy="263585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266039" y="4429906"/>
            <a:ext cx="4115959" cy="10880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Chromatic Aberration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9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 small cubes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41770" y="2621278"/>
            <a:ext cx="3124691" cy="10624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316801"/>
            <a:ext cx="3391976" cy="3898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38" y="2316801"/>
            <a:ext cx="2657102" cy="17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9338" y="2341570"/>
            <a:ext cx="4362995" cy="25961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Simulate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alpha blend to </a:t>
            </a:r>
            <a:r>
              <a:rPr lang="en-US" altLang="zh-CN" dirty="0" smtClean="0"/>
              <a:t>emphasize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middle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1" y="1958290"/>
            <a:ext cx="3530600" cy="431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2368550"/>
            <a:ext cx="2870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layout..</a:t>
            </a:r>
            <a:endParaRPr lang="zh-CN" altLang="en-US" dirty="0" smtClean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snowflakes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ball.</a:t>
            </a:r>
            <a:endParaRPr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crystal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snowflakes.</a:t>
            </a:r>
            <a:endParaRPr lang="zh-CN" altLang="en-US" dirty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4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1609" b="18792"/>
          <a:stretch/>
        </p:blipFill>
        <p:spPr>
          <a:xfrm>
            <a:off x="3122023" y="2222500"/>
            <a:ext cx="6270811" cy="4439557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664823" y="2873830"/>
            <a:ext cx="2403566" cy="7707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7" y="3849234"/>
            <a:ext cx="286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snowflake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54092" y="3979819"/>
            <a:ext cx="2499359" cy="27867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06149" y="3709851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Nightmare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9826" y="2357196"/>
            <a:ext cx="4478405" cy="3636511"/>
          </a:xfrm>
        </p:spPr>
        <p:txBody>
          <a:bodyPr/>
          <a:lstStyle/>
          <a:p>
            <a:r>
              <a:rPr lang="en-US" altLang="zh-CN" dirty="0" smtClean="0"/>
              <a:t>Fixed by manually enable and disable depth-test, and draw the objects in certain order.</a:t>
            </a:r>
          </a:p>
          <a:p>
            <a:r>
              <a:rPr lang="en-US" altLang="zh-CN" dirty="0" smtClean="0"/>
              <a:t>(disable writing to depth buffer)skybox-&gt;glass ball-&gt;(disable depth test)snow flake-&gt;the base and the floor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48" t="631" r="13230" b="22860"/>
          <a:stretch/>
        </p:blipFill>
        <p:spPr>
          <a:xfrm>
            <a:off x="1044873" y="1928255"/>
            <a:ext cx="5542512" cy="44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43593" y="610099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1 - randomly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3468" y="610099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2 – </a:t>
            </a:r>
            <a:r>
              <a:rPr lang="en-US" smtClean="0"/>
              <a:t>falling down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064" y="2133284"/>
            <a:ext cx="3336333" cy="381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78" y="2292739"/>
            <a:ext cx="3111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1239" y="611598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 3 – wind below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5240" y="6115987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Turn to blue if hit the ball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24" y="1937772"/>
            <a:ext cx="3414378" cy="383476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295" y="1937772"/>
            <a:ext cx="3084512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911" y="2487933"/>
            <a:ext cx="3730646" cy="37206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0000" y="2812953"/>
            <a:ext cx="3742236" cy="369332"/>
            <a:chOff x="810000" y="2812953"/>
            <a:chExt cx="374223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10000" y="2812953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Background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image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3"/>
            </p:cNvCxnSpPr>
            <p:nvPr/>
          </p:nvCxnSpPr>
          <p:spPr>
            <a:xfrm>
              <a:off x="3155514" y="2997619"/>
              <a:ext cx="13967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664271" y="3342217"/>
            <a:ext cx="3274666" cy="369332"/>
            <a:chOff x="6664271" y="3342217"/>
            <a:chExt cx="3274666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697892" y="3342217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Glass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ball</a:t>
              </a:r>
              <a:endParaRPr lang="zh-CN" altLang="en-US" dirty="0" smtClean="0"/>
            </a:p>
          </p:txBody>
        </p:sp>
        <p:cxnSp>
          <p:nvCxnSpPr>
            <p:cNvPr id="18" name="Straight Arrow Connector 17"/>
            <p:cNvCxnSpPr>
              <a:stCxn id="7" idx="1"/>
            </p:cNvCxnSpPr>
            <p:nvPr/>
          </p:nvCxnSpPr>
          <p:spPr>
            <a:xfrm flipH="1">
              <a:off x="6664271" y="3526883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79349" y="4041893"/>
            <a:ext cx="3649851" cy="369332"/>
            <a:chOff x="1379349" y="4041893"/>
            <a:chExt cx="364985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379349" y="404189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snowflake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0" idx="3"/>
            </p:cNvCxnSpPr>
            <p:nvPr/>
          </p:nvCxnSpPr>
          <p:spPr>
            <a:xfrm flipV="1">
              <a:off x="2679705" y="4207150"/>
              <a:ext cx="2349495" cy="19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664271" y="5005952"/>
            <a:ext cx="3023797" cy="369332"/>
            <a:chOff x="6664271" y="5005952"/>
            <a:chExt cx="302379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948763" y="5005952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base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64271" y="5190618"/>
              <a:ext cx="2033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813302" y="5253925"/>
            <a:ext cx="2824482" cy="369332"/>
            <a:chOff x="1813302" y="5253925"/>
            <a:chExt cx="282448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813302" y="525392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desk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52190" y="5431244"/>
              <a:ext cx="2085594" cy="7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8279669" y="5804066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 real time!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14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course!)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Shaders</a:t>
            </a:r>
            <a:r>
              <a:rPr lang="zh-CN" altLang="en-US" dirty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Particle simulation</a:t>
            </a:r>
            <a:endParaRPr lang="zh-CN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800" dirty="0" smtClean="0"/>
              <a:t>Q&amp;A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29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Boyu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Tianci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Rui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</a:t>
            </a:r>
            <a:endParaRPr lang="zh-CN" alt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cs148</a:t>
            </a:r>
            <a:r>
              <a:rPr lang="zh-CN" altLang="en-US" dirty="0" smtClean="0"/>
              <a:t> </a:t>
            </a:r>
            <a:r>
              <a:rPr lang="en-US" altLang="zh-CN" dirty="0" smtClean="0"/>
              <a:t>@Stanford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OpenGL,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glfw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/>
              <a:t>glm</a:t>
            </a:r>
            <a:r>
              <a:rPr lang="en-US" altLang="zh-CN" dirty="0"/>
              <a:t>, No</a:t>
            </a:r>
            <a:r>
              <a:rPr lang="zh-CN" altLang="en-US" dirty="0"/>
              <a:t> </a:t>
            </a:r>
            <a:r>
              <a:rPr lang="en-US" altLang="zh-CN" dirty="0"/>
              <a:t>glut!</a:t>
            </a:r>
            <a:endParaRPr lang="zh-CN" altLang="en-US" dirty="0"/>
          </a:p>
          <a:p>
            <a:r>
              <a:rPr lang="en-US" altLang="zh-CN" dirty="0" smtClean="0"/>
              <a:t>OpenGL 3.3 </a:t>
            </a:r>
            <a:r>
              <a:rPr lang="en-US" altLang="zh-CN" b="1" dirty="0" smtClean="0"/>
              <a:t>core profile </a:t>
            </a:r>
            <a:endParaRPr lang="zh-CN" altLang="en-US" b="1" dirty="0" smtClean="0"/>
          </a:p>
          <a:p>
            <a:r>
              <a:rPr lang="en-US" altLang="zh-CN" dirty="0" err="1" smtClean="0"/>
              <a:t>Shader.h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Camera.h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Homework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zh-CN" altLang="en-US" dirty="0" smtClean="0"/>
          </a:p>
          <a:p>
            <a:r>
              <a:rPr lang="en-US" altLang="zh-CN" dirty="0" err="1" smtClean="0"/>
              <a:t>Bitmap.h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course.cs.ust.hk</a:t>
            </a:r>
            <a:r>
              <a:rPr lang="en-US" altLang="zh-CN" dirty="0"/>
              <a:t>/comp5421/</a:t>
            </a:r>
            <a:r>
              <a:rPr lang="en-US" altLang="zh-CN" dirty="0" err="1"/>
              <a:t>Password_Only</a:t>
            </a:r>
            <a:r>
              <a:rPr lang="en-US" altLang="zh-CN" dirty="0"/>
              <a:t>/projects/impressionist/</a:t>
            </a:r>
            <a:r>
              <a:rPr lang="en-US" altLang="zh-CN" dirty="0" err="1"/>
              <a:t>index.html</a:t>
            </a:r>
            <a:r>
              <a:rPr lang="is-IS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16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8" r="9097" b="5167"/>
          <a:stretch/>
        </p:blipFill>
        <p:spPr>
          <a:xfrm>
            <a:off x="3876261" y="1836656"/>
            <a:ext cx="4611756" cy="44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with 3200 triangles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63" b="3137"/>
          <a:stretch/>
        </p:blipFill>
        <p:spPr>
          <a:xfrm>
            <a:off x="3983382" y="1926775"/>
            <a:ext cx="4544392" cy="42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Algorithm/Steps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84174"/>
            <a:ext cx="10554574" cy="3274624"/>
          </a:xfrm>
        </p:spPr>
        <p:txBody>
          <a:bodyPr anchor="t"/>
          <a:lstStyle/>
          <a:p>
            <a:r>
              <a:rPr lang="en-US" altLang="zh-CN" dirty="0" smtClean="0"/>
              <a:t>Setup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skybox</a:t>
            </a:r>
            <a:endParaRPr lang="zh-CN" altLang="en-US" dirty="0" smtClean="0"/>
          </a:p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7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327</TotalTime>
  <Words>374</Words>
  <Application>Microsoft Macintosh PowerPoint</Application>
  <PresentationFormat>Widescreen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Century Gothic</vt:lpstr>
      <vt:lpstr>Wingdings 2</vt:lpstr>
      <vt:lpstr>宋体</vt:lpstr>
      <vt:lpstr>Quotable</vt:lpstr>
      <vt:lpstr>Crystal snow ball</vt:lpstr>
      <vt:lpstr>Problem statement</vt:lpstr>
      <vt:lpstr>Source</vt:lpstr>
      <vt:lpstr>Demo</vt:lpstr>
      <vt:lpstr>Different movement mode</vt:lpstr>
      <vt:lpstr>Algorithm/Steps</vt:lpstr>
      <vt:lpstr>Sphere with 200 triangles</vt:lpstr>
      <vt:lpstr>Sphere with 3200 triangles</vt:lpstr>
      <vt:lpstr>Algorithm/Steps</vt:lpstr>
      <vt:lpstr>Problem?</vt:lpstr>
      <vt:lpstr>Solution!</vt:lpstr>
      <vt:lpstr>Algorithm/Steps</vt:lpstr>
      <vt:lpstr>Use small cubes</vt:lpstr>
      <vt:lpstr>Improvement</vt:lpstr>
      <vt:lpstr>Problem?</vt:lpstr>
      <vt:lpstr>Problem?</vt:lpstr>
      <vt:lpstr>Solution!</vt:lpstr>
      <vt:lpstr>Final results</vt:lpstr>
      <vt:lpstr>Final results</vt:lpstr>
      <vt:lpstr>PowerPoint Presentation</vt:lpstr>
      <vt:lpstr>How is it related to cs148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snow ball</dc:title>
  <dc:creator>Rui YAN</dc:creator>
  <cp:lastModifiedBy>Rui YAN</cp:lastModifiedBy>
  <cp:revision>48</cp:revision>
  <dcterms:created xsi:type="dcterms:W3CDTF">2016-08-11T12:22:11Z</dcterms:created>
  <dcterms:modified xsi:type="dcterms:W3CDTF">2016-08-11T22:42:26Z</dcterms:modified>
</cp:coreProperties>
</file>